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75" r:id="rId2"/>
    <p:sldId id="257" r:id="rId3"/>
    <p:sldId id="271" r:id="rId4"/>
    <p:sldId id="258" r:id="rId5"/>
    <p:sldId id="259" r:id="rId6"/>
    <p:sldId id="260" r:id="rId7"/>
    <p:sldId id="261" r:id="rId8"/>
    <p:sldId id="262" r:id="rId9"/>
    <p:sldId id="263" r:id="rId10"/>
    <p:sldId id="264" r:id="rId11"/>
    <p:sldId id="268" r:id="rId12"/>
    <p:sldId id="269" r:id="rId13"/>
    <p:sldId id="265" r:id="rId14"/>
    <p:sldId id="266" r:id="rId15"/>
    <p:sldId id="267" r:id="rId16"/>
    <p:sldId id="270"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6/25/2019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6/25/2019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6/25/2019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6/25/2019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6/25/2019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6/25/2019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lnSpc>
                <a:spcPct val="150000"/>
              </a:lnSpc>
            </a:pPr>
            <a:r>
              <a:rPr lang="en-US" dirty="0">
                <a:latin typeface="Times New Roman" panose="02020603050405020304" pitchFamily="18" charset="0"/>
                <a:cs typeface="Times New Roman" panose="02020603050405020304" pitchFamily="18" charset="0"/>
              </a:rPr>
              <a:t>Learning </a:t>
            </a:r>
            <a:r>
              <a:rPr lang="en-US" dirty="0" smtClean="0">
                <a:latin typeface="Times New Roman" panose="02020603050405020304" pitchFamily="18" charset="0"/>
                <a:cs typeface="Times New Roman" panose="02020603050405020304" pitchFamily="18" charset="0"/>
              </a:rPr>
              <a:t>Styles and strategies </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Student’s Name</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institutional Affiliation </a:t>
            </a:r>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50754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 </a:t>
            </a:r>
            <a:endParaRPr lang="en-US" dirty="0"/>
          </a:p>
        </p:txBody>
      </p:sp>
      <p:sp>
        <p:nvSpPr>
          <p:cNvPr id="3" name="Content Placeholder 2"/>
          <p:cNvSpPr>
            <a:spLocks noGrp="1"/>
          </p:cNvSpPr>
          <p:nvPr>
            <p:ph idx="1"/>
          </p:nvPr>
        </p:nvSpPr>
        <p:spPr/>
        <p:txBody>
          <a:bodyPr/>
          <a:lstStyle/>
          <a:p>
            <a:pPr>
              <a:lnSpc>
                <a:spcPct val="150000"/>
              </a:lnSpc>
            </a:pPr>
            <a:r>
              <a:rPr lang="en-US" dirty="0" smtClean="0">
                <a:latin typeface="Times New Roman" panose="02020603050405020304" pitchFamily="18" charset="0"/>
                <a:cs typeface="Times New Roman" panose="02020603050405020304" pitchFamily="18" charset="0"/>
              </a:rPr>
              <a:t>Many students find it difficult to understand some subjects than others.</a:t>
            </a:r>
          </a:p>
          <a:p>
            <a:pPr>
              <a:lnSpc>
                <a:spcPct val="150000"/>
              </a:lnSpc>
            </a:pPr>
            <a:r>
              <a:rPr lang="en-US" dirty="0" smtClean="0">
                <a:latin typeface="Times New Roman" panose="02020603050405020304" pitchFamily="18" charset="0"/>
                <a:cs typeface="Times New Roman" panose="02020603050405020304" pitchFamily="18" charset="0"/>
              </a:rPr>
              <a:t>Have you ever noticed that some students try to recall what to write in an examination by reflecting on the diagrams and drawings made in the class?</a:t>
            </a:r>
          </a:p>
          <a:p>
            <a:pPr>
              <a:lnSpc>
                <a:spcPct val="150000"/>
              </a:lnSpc>
            </a:pPr>
            <a:r>
              <a:rPr lang="en-US" dirty="0" smtClean="0">
                <a:latin typeface="Times New Roman" panose="02020603050405020304" pitchFamily="18" charset="0"/>
                <a:cs typeface="Times New Roman" panose="02020603050405020304" pitchFamily="18" charset="0"/>
              </a:rPr>
              <a:t>Well,  students have their unique  and preferential way in which they absorb, process, comprehend and retain information.. This is what learning style entails.</a:t>
            </a:r>
          </a:p>
          <a:p>
            <a:pPr>
              <a:lnSpc>
                <a:spcPct val="150000"/>
              </a:lnSpc>
            </a:pPr>
            <a:r>
              <a:rPr lang="en-US" dirty="0" smtClean="0">
                <a:latin typeface="Times New Roman" panose="02020603050405020304" pitchFamily="18" charset="0"/>
                <a:cs typeface="Times New Roman" panose="02020603050405020304" pitchFamily="18" charset="0"/>
              </a:rPr>
              <a:t>For example. When learning how to make a clock, some students understand the process by following verbal instructions while others physically manipulate the clock themselves.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1542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 H</a:t>
            </a:r>
            <a:r>
              <a:rPr lang="en-US" dirty="0" smtClean="0"/>
              <a:t>ow </a:t>
            </a:r>
            <a:r>
              <a:rPr lang="en-US" dirty="0"/>
              <a:t>memory relates to learning new </a:t>
            </a:r>
            <a:r>
              <a:rPr lang="en-US" dirty="0" smtClean="0"/>
              <a:t>information</a:t>
            </a:r>
            <a:r>
              <a:rPr lang="en-US" dirty="0"/>
              <a:t/>
            </a:r>
            <a:br>
              <a:rPr lang="en-US" dirty="0"/>
            </a:br>
            <a:endParaRPr lang="en-US" dirty="0"/>
          </a:p>
        </p:txBody>
      </p:sp>
      <p:sp>
        <p:nvSpPr>
          <p:cNvPr id="3" name="Content Placeholder 2"/>
          <p:cNvSpPr>
            <a:spLocks noGrp="1"/>
          </p:cNvSpPr>
          <p:nvPr>
            <p:ph idx="1"/>
          </p:nvPr>
        </p:nvSpPr>
        <p:spPr/>
        <p:txBody>
          <a:bodyPr>
            <a:normAutofit fontScale="77500" lnSpcReduction="20000"/>
          </a:bodyPr>
          <a:lstStyle/>
          <a:p>
            <a:pPr>
              <a:lnSpc>
                <a:spcPct val="160000"/>
              </a:lnSpc>
            </a:pPr>
            <a:r>
              <a:rPr lang="en-US" dirty="0" smtClean="0">
                <a:latin typeface="Times New Roman" panose="02020603050405020304" pitchFamily="18" charset="0"/>
                <a:cs typeface="Times New Roman" panose="02020603050405020304" pitchFamily="18" charset="0"/>
              </a:rPr>
              <a:t>Learning and memory are closely related. Learning refers to the acquisition of skill or knowledge while memory is the expression of what is acquired.</a:t>
            </a:r>
          </a:p>
          <a:p>
            <a:pPr>
              <a:lnSpc>
                <a:spcPct val="160000"/>
              </a:lnSpc>
            </a:pPr>
            <a:r>
              <a:rPr lang="en-US" dirty="0" smtClean="0">
                <a:latin typeface="Times New Roman" panose="02020603050405020304" pitchFamily="18" charset="0"/>
                <a:cs typeface="Times New Roman" panose="02020603050405020304" pitchFamily="18" charset="0"/>
              </a:rPr>
              <a:t>The relationship between learning and memory is therefore incredibly close and intertwined.</a:t>
            </a:r>
          </a:p>
          <a:p>
            <a:pPr>
              <a:lnSpc>
                <a:spcPct val="160000"/>
              </a:lnSpc>
            </a:pPr>
            <a:r>
              <a:rPr lang="en-US" dirty="0" smtClean="0">
                <a:latin typeface="Times New Roman" panose="02020603050405020304" pitchFamily="18" charset="0"/>
                <a:cs typeface="Times New Roman" panose="02020603050405020304" pitchFamily="18" charset="0"/>
              </a:rPr>
              <a:t>It is possible for what is learned to be forgotten.</a:t>
            </a:r>
          </a:p>
          <a:p>
            <a:pPr>
              <a:lnSpc>
                <a:spcPct val="160000"/>
              </a:lnSpc>
            </a:pPr>
            <a:r>
              <a:rPr lang="en-US" dirty="0" smtClean="0">
                <a:latin typeface="Times New Roman" panose="02020603050405020304" pitchFamily="18" charset="0"/>
                <a:cs typeface="Times New Roman" panose="02020603050405020304" pitchFamily="18" charset="0"/>
              </a:rPr>
              <a:t>It is impossible for an individual to truly learn something without having the memory to retain what is learned.</a:t>
            </a:r>
          </a:p>
          <a:p>
            <a:pPr>
              <a:lnSpc>
                <a:spcPct val="160000"/>
              </a:lnSpc>
            </a:pPr>
            <a:r>
              <a:rPr lang="en-US" dirty="0" smtClean="0">
                <a:latin typeface="Times New Roman" panose="02020603050405020304" pitchFamily="18" charset="0"/>
                <a:cs typeface="Times New Roman" panose="02020603050405020304" pitchFamily="18" charset="0"/>
              </a:rPr>
              <a:t>Learning and memory are both rely and exist upon the brain. However, learning is an event which can take place in the past, present and future, memory pertains to occurrences which have passed. </a:t>
            </a:r>
          </a:p>
          <a:p>
            <a:pPr>
              <a:lnSpc>
                <a:spcPct val="160000"/>
              </a:lnSpc>
            </a:pPr>
            <a:r>
              <a:rPr lang="en-US" dirty="0" smtClean="0">
                <a:latin typeface="Times New Roman" panose="02020603050405020304" pitchFamily="18" charset="0"/>
                <a:cs typeface="Times New Roman" panose="02020603050405020304" pitchFamily="18" charset="0"/>
              </a:rPr>
              <a:t>Any individual can learn new Intel at virtually any time.</a:t>
            </a:r>
          </a:p>
          <a:p>
            <a:pPr>
              <a:lnSpc>
                <a:spcPct val="160000"/>
              </a:lnSpc>
            </a:pPr>
            <a:r>
              <a:rPr lang="en-US" dirty="0" smtClean="0">
                <a:latin typeface="Times New Roman" panose="02020603050405020304" pitchFamily="18" charset="0"/>
                <a:cs typeface="Times New Roman" panose="02020603050405020304" pitchFamily="18" charset="0"/>
              </a:rPr>
              <a:t>Information can only be mentally processed and stored in memory after learning</a:t>
            </a:r>
            <a:r>
              <a:rPr lang="en-US" dirty="0" smtClean="0"/>
              <a:t>.</a:t>
            </a:r>
            <a:endParaRPr lang="en-US" dirty="0"/>
          </a:p>
        </p:txBody>
      </p:sp>
    </p:spTree>
    <p:extLst>
      <p:ext uri="{BB962C8B-B14F-4D97-AF65-F5344CB8AC3E}">
        <p14:creationId xmlns:p14="http://schemas.microsoft.com/office/powerpoint/2010/main" val="2169999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Reading strategies</a:t>
            </a:r>
            <a:br>
              <a:rPr lang="en-US" dirty="0" smtClean="0"/>
            </a:br>
            <a:r>
              <a:rPr lang="en-US" dirty="0" smtClean="0"/>
              <a:t>Representative Imagery</a:t>
            </a:r>
            <a:endParaRPr lang="en-US" dirty="0"/>
          </a:p>
        </p:txBody>
      </p:sp>
      <p:sp>
        <p:nvSpPr>
          <p:cNvPr id="3" name="Content Placeholder 2"/>
          <p:cNvSpPr>
            <a:spLocks noGrp="1"/>
          </p:cNvSpPr>
          <p:nvPr>
            <p:ph idx="1"/>
          </p:nvPr>
        </p:nvSpPr>
        <p:spPr/>
        <p:txBody>
          <a:bodyPr/>
          <a:lstStyle/>
          <a:p>
            <a:pPr>
              <a:lnSpc>
                <a:spcPct val="150000"/>
              </a:lnSpc>
            </a:pPr>
            <a:r>
              <a:rPr lang="en-US" dirty="0" smtClean="0">
                <a:latin typeface="Times New Roman" panose="02020603050405020304" pitchFamily="18" charset="0"/>
                <a:cs typeface="Times New Roman" panose="02020603050405020304" pitchFamily="18" charset="0"/>
              </a:rPr>
              <a:t>This is one of the most common learning strategies of remembering </a:t>
            </a:r>
            <a:r>
              <a:rPr lang="en-US" dirty="0">
                <a:latin typeface="Times New Roman" panose="02020603050405020304" pitchFamily="18" charset="0"/>
                <a:cs typeface="Times New Roman" panose="02020603050405020304" pitchFamily="18" charset="0"/>
              </a:rPr>
              <a:t>information </a:t>
            </a:r>
            <a:r>
              <a:rPr lang="en-US" dirty="0" smtClean="0">
                <a:latin typeface="Times New Roman" panose="02020603050405020304" pitchFamily="18" charset="0"/>
                <a:cs typeface="Times New Roman" panose="02020603050405020304" pitchFamily="18" charset="0"/>
              </a:rPr>
              <a:t>(Felder </a:t>
            </a:r>
            <a:r>
              <a:rPr lang="en-US" dirty="0">
                <a:latin typeface="Times New Roman" panose="02020603050405020304" pitchFamily="18" charset="0"/>
                <a:cs typeface="Times New Roman" panose="02020603050405020304" pitchFamily="18" charset="0"/>
              </a:rPr>
              <a:t>&amp; Silverman,1988). </a:t>
            </a:r>
            <a:endParaRPr lang="en-US" dirty="0" smtClean="0">
              <a:latin typeface="Times New Roman" panose="02020603050405020304" pitchFamily="18" charset="0"/>
              <a:cs typeface="Times New Roman" panose="02020603050405020304" pitchFamily="18" charset="0"/>
            </a:endParaRPr>
          </a:p>
          <a:p>
            <a:pPr>
              <a:lnSpc>
                <a:spcPct val="150000"/>
              </a:lnSpc>
            </a:pPr>
            <a:r>
              <a:rPr lang="en-US" dirty="0" smtClean="0">
                <a:latin typeface="Times New Roman" panose="02020603050405020304" pitchFamily="18" charset="0"/>
                <a:cs typeface="Times New Roman" panose="02020603050405020304" pitchFamily="18" charset="0"/>
              </a:rPr>
              <a:t>This strategy can be remembering facts, for example, during winter, the snowshoe hare turns white and with the expected prose like a scene in a novel.</a:t>
            </a:r>
          </a:p>
          <a:p>
            <a:pPr>
              <a:lnSpc>
                <a:spcPct val="150000"/>
              </a:lnSpc>
            </a:pPr>
            <a:r>
              <a:rPr lang="en-US" dirty="0" smtClean="0">
                <a:latin typeface="Times New Roman" panose="02020603050405020304" pitchFamily="18" charset="0"/>
                <a:cs typeface="Times New Roman" panose="02020603050405020304" pitchFamily="18" charset="0"/>
              </a:rPr>
              <a:t>Imagery enhances memory for two reasons. First is the </a:t>
            </a:r>
            <a:r>
              <a:rPr lang="en-US" dirty="0" err="1" smtClean="0">
                <a:latin typeface="Times New Roman" panose="02020603050405020304" pitchFamily="18" charset="0"/>
                <a:cs typeface="Times New Roman" panose="02020603050405020304" pitchFamily="18" charset="0"/>
              </a:rPr>
              <a:t>Paivio’s</a:t>
            </a:r>
            <a:r>
              <a:rPr lang="en-US" dirty="0" smtClean="0">
                <a:latin typeface="Times New Roman" panose="02020603050405020304" pitchFamily="18" charset="0"/>
                <a:cs typeface="Times New Roman" panose="02020603050405020304" pitchFamily="18" charset="0"/>
              </a:rPr>
              <a:t> dual coding theory which argues that memory consists of two  separate memory systems.</a:t>
            </a:r>
          </a:p>
          <a:p>
            <a:pPr>
              <a:lnSpc>
                <a:spcPct val="150000"/>
              </a:lnSpc>
            </a:pPr>
            <a:r>
              <a:rPr lang="en-US" dirty="0" smtClean="0">
                <a:latin typeface="Times New Roman" panose="02020603050405020304" pitchFamily="18" charset="0"/>
                <a:cs typeface="Times New Roman" panose="02020603050405020304" pitchFamily="18" charset="0"/>
              </a:rPr>
              <a:t>The  two steps in using mental imagery are reading the information to be remembered and making a picture of that picture I your head.</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9585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Elaborative interrogation </a:t>
            </a:r>
            <a:endParaRPr lang="en-US" dirty="0"/>
          </a:p>
        </p:txBody>
      </p:sp>
      <p:sp>
        <p:nvSpPr>
          <p:cNvPr id="3" name="Content Placeholder 2"/>
          <p:cNvSpPr>
            <a:spLocks noGrp="1"/>
          </p:cNvSpPr>
          <p:nvPr>
            <p:ph idx="1"/>
          </p:nvPr>
        </p:nvSpPr>
        <p:spPr/>
        <p:txBody>
          <a:bodyPr/>
          <a:lstStyle/>
          <a:p>
            <a:pPr>
              <a:lnSpc>
                <a:spcPct val="150000"/>
              </a:lnSpc>
            </a:pPr>
            <a:r>
              <a:rPr lang="en-US" dirty="0" smtClean="0">
                <a:latin typeface="Times New Roman" panose="02020603050405020304" pitchFamily="18" charset="0"/>
                <a:cs typeface="Times New Roman" panose="02020603050405020304" pitchFamily="18" charset="0"/>
              </a:rPr>
              <a:t>This is a simple strategy to enhance memory for facts.</a:t>
            </a:r>
          </a:p>
          <a:p>
            <a:pPr>
              <a:lnSpc>
                <a:spcPct val="150000"/>
              </a:lnSpc>
            </a:pPr>
            <a:r>
              <a:rPr lang="en-US" dirty="0" smtClean="0">
                <a:latin typeface="Times New Roman" panose="02020603050405020304" pitchFamily="18" charset="0"/>
                <a:cs typeface="Times New Roman" panose="02020603050405020304" pitchFamily="18" charset="0"/>
              </a:rPr>
              <a:t>This strategy involves reading a fact to be remembered asking why it would be true and try to generate n </a:t>
            </a:r>
            <a:r>
              <a:rPr lang="en-US" dirty="0">
                <a:latin typeface="Times New Roman" panose="02020603050405020304" pitchFamily="18" charset="0"/>
                <a:cs typeface="Times New Roman" panose="02020603050405020304" pitchFamily="18" charset="0"/>
              </a:rPr>
              <a:t>answer </a:t>
            </a:r>
            <a:r>
              <a:rPr lang="en-US" dirty="0" smtClean="0">
                <a:latin typeface="Times New Roman" panose="02020603050405020304" pitchFamily="18" charset="0"/>
                <a:cs typeface="Times New Roman" panose="02020603050405020304" pitchFamily="18" charset="0"/>
              </a:rPr>
              <a:t>(Coffield et al., 2004)</a:t>
            </a:r>
          </a:p>
          <a:p>
            <a:pPr>
              <a:lnSpc>
                <a:spcPct val="150000"/>
              </a:lnSpc>
            </a:pPr>
            <a:r>
              <a:rPr lang="en-US" dirty="0" smtClean="0">
                <a:latin typeface="Times New Roman" panose="02020603050405020304" pitchFamily="18" charset="0"/>
                <a:cs typeface="Times New Roman" panose="02020603050405020304" pitchFamily="18" charset="0"/>
              </a:rPr>
              <a:t>It enhances memory for important facts that need to be remembered such facts about countries, animals, and provinces..</a:t>
            </a:r>
          </a:p>
          <a:p>
            <a:pPr>
              <a:lnSpc>
                <a:spcPct val="150000"/>
              </a:lnSpc>
            </a:pPr>
            <a:r>
              <a:rPr lang="en-US" dirty="0" smtClean="0">
                <a:latin typeface="Times New Roman" panose="02020603050405020304" pitchFamily="18" charset="0"/>
                <a:cs typeface="Times New Roman" panose="02020603050405020304" pitchFamily="18" charset="0"/>
              </a:rPr>
              <a:t>For example when a student reds a fact like During winter, the snowshoe hare turn white in color, using elaborative interrogation to remember this fact the students asks himself, Why would hare turn white in color? And then try to answer the question.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7214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Acronyms</a:t>
            </a:r>
            <a:br>
              <a:rPr lang="en-US" dirty="0" smtClean="0"/>
            </a:br>
            <a:endParaRPr lang="en-US" dirty="0"/>
          </a:p>
        </p:txBody>
      </p:sp>
      <p:sp>
        <p:nvSpPr>
          <p:cNvPr id="3" name="Content Placeholder 2"/>
          <p:cNvSpPr>
            <a:spLocks noGrp="1"/>
          </p:cNvSpPr>
          <p:nvPr>
            <p:ph idx="1"/>
          </p:nvPr>
        </p:nvSpPr>
        <p:spPr/>
        <p:txBody>
          <a:bodyPr>
            <a:normAutofit fontScale="92500"/>
          </a:bodyPr>
          <a:lstStyle/>
          <a:p>
            <a:pPr>
              <a:lnSpc>
                <a:spcPct val="150000"/>
              </a:lnSpc>
            </a:pPr>
            <a:r>
              <a:rPr lang="en-US" dirty="0" smtClean="0">
                <a:latin typeface="Times New Roman" panose="02020603050405020304" pitchFamily="18" charset="0"/>
                <a:cs typeface="Times New Roman" panose="02020603050405020304" pitchFamily="18" charset="0"/>
              </a:rPr>
              <a:t>Acronyms enhance learning  of remembering some things.</a:t>
            </a:r>
          </a:p>
          <a:p>
            <a:pPr>
              <a:lnSpc>
                <a:spcPct val="150000"/>
              </a:lnSpc>
            </a:pPr>
            <a:r>
              <a:rPr lang="en-US" dirty="0" smtClean="0">
                <a:latin typeface="Times New Roman" panose="02020603050405020304" pitchFamily="18" charset="0"/>
                <a:cs typeface="Times New Roman" panose="02020603050405020304" pitchFamily="18" charset="0"/>
              </a:rPr>
              <a:t>Acronyms are a series of letters that spell a word with each letter in the acronym representing another word.</a:t>
            </a:r>
          </a:p>
          <a:p>
            <a:pPr>
              <a:lnSpc>
                <a:spcPct val="150000"/>
              </a:lnSpc>
            </a:pPr>
            <a:r>
              <a:rPr lang="en-US" dirty="0" smtClean="0">
                <a:latin typeface="Times New Roman" panose="02020603050405020304" pitchFamily="18" charset="0"/>
                <a:cs typeface="Times New Roman" panose="02020603050405020304" pitchFamily="18" charset="0"/>
              </a:rPr>
              <a:t> Examples of acronyms include USA, MUN, NASA, LGBTQ, and many more.</a:t>
            </a:r>
          </a:p>
          <a:p>
            <a:pPr>
              <a:lnSpc>
                <a:spcPct val="150000"/>
              </a:lnSpc>
            </a:pPr>
            <a:r>
              <a:rPr lang="en-US" dirty="0" smtClean="0">
                <a:latin typeface="Times New Roman" panose="02020603050405020304" pitchFamily="18" charset="0"/>
                <a:cs typeface="Times New Roman" panose="02020603050405020304" pitchFamily="18" charset="0"/>
              </a:rPr>
              <a:t>For example HOMES can be used to remember the names of great lakes (Huron, Ontario, Michigan, Erie, Superior). The first letter is picked  forming the acronym HOMES..</a:t>
            </a:r>
          </a:p>
          <a:p>
            <a:pPr>
              <a:lnSpc>
                <a:spcPct val="150000"/>
              </a:lnSpc>
            </a:pPr>
            <a:r>
              <a:rPr lang="en-US" dirty="0" smtClean="0">
                <a:latin typeface="Times New Roman" panose="02020603050405020304" pitchFamily="18" charset="0"/>
                <a:cs typeface="Times New Roman" panose="02020603050405020304" pitchFamily="18" charset="0"/>
              </a:rPr>
              <a:t>By thinking of HOMES, the student is able to remember the names of great lakes.</a:t>
            </a:r>
          </a:p>
          <a:p>
            <a:pPr>
              <a:lnSpc>
                <a:spcPct val="150000"/>
              </a:lnSpc>
            </a:pPr>
            <a:r>
              <a:rPr lang="en-US" dirty="0" smtClean="0">
                <a:latin typeface="Times New Roman" panose="02020603050405020304" pitchFamily="18" charset="0"/>
                <a:cs typeface="Times New Roman" panose="02020603050405020304" pitchFamily="18" charset="0"/>
              </a:rPr>
              <a:t>Use of acronyms is therefore a good strategy which enhances learning.</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0580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Summarizing</a:t>
            </a:r>
            <a:br>
              <a:rPr lang="en-US" dirty="0" smtClean="0"/>
            </a:br>
            <a:endParaRPr lang="en-US" dirty="0"/>
          </a:p>
        </p:txBody>
      </p:sp>
      <p:sp>
        <p:nvSpPr>
          <p:cNvPr id="3" name="Content Placeholder 2"/>
          <p:cNvSpPr>
            <a:spLocks noGrp="1"/>
          </p:cNvSpPr>
          <p:nvPr>
            <p:ph idx="1"/>
          </p:nvPr>
        </p:nvSpPr>
        <p:spPr/>
        <p:txBody>
          <a:bodyPr>
            <a:normAutofit fontScale="85000" lnSpcReduction="10000"/>
          </a:bodyPr>
          <a:lstStyle/>
          <a:p>
            <a:pPr>
              <a:lnSpc>
                <a:spcPct val="150000"/>
              </a:lnSpc>
            </a:pPr>
            <a:r>
              <a:rPr lang="en-US" dirty="0" smtClean="0">
                <a:latin typeface="Times New Roman" panose="02020603050405020304" pitchFamily="18" charset="0"/>
                <a:cs typeface="Times New Roman" panose="02020603050405020304" pitchFamily="18" charset="0"/>
              </a:rPr>
              <a:t>Summarization is a strategy that has been demonstrated to enhance memory for main ideas</a:t>
            </a:r>
            <a:r>
              <a:rPr lang="de-DE" dirty="0" smtClean="0">
                <a:latin typeface="Times New Roman" panose="02020603050405020304" pitchFamily="18" charset="0"/>
                <a:cs typeface="Times New Roman" panose="02020603050405020304" pitchFamily="18" charset="0"/>
              </a:rPr>
              <a:t> (Felder </a:t>
            </a:r>
            <a:r>
              <a:rPr lang="de-DE" dirty="0">
                <a:latin typeface="Times New Roman" panose="02020603050405020304" pitchFamily="18" charset="0"/>
                <a:cs typeface="Times New Roman" panose="02020603050405020304" pitchFamily="18" charset="0"/>
              </a:rPr>
              <a:t>&amp; </a:t>
            </a:r>
            <a:r>
              <a:rPr lang="de-DE" dirty="0" smtClean="0">
                <a:latin typeface="Times New Roman" panose="02020603050405020304" pitchFamily="18" charset="0"/>
                <a:cs typeface="Times New Roman" panose="02020603050405020304" pitchFamily="18" charset="0"/>
              </a:rPr>
              <a:t>Silverman,1988</a:t>
            </a:r>
            <a:r>
              <a:rPr lang="de-DE"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lnSpc>
                <a:spcPct val="150000"/>
              </a:lnSpc>
            </a:pPr>
            <a:r>
              <a:rPr lang="en-US" dirty="0" smtClean="0">
                <a:latin typeface="Times New Roman" panose="02020603050405020304" pitchFamily="18" charset="0"/>
                <a:cs typeface="Times New Roman" panose="02020603050405020304" pitchFamily="18" charset="0"/>
              </a:rPr>
              <a:t>In summarization, the important ideas</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and themes are  remembered.</a:t>
            </a:r>
          </a:p>
          <a:p>
            <a:pPr>
              <a:lnSpc>
                <a:spcPct val="150000"/>
              </a:lnSpc>
            </a:pPr>
            <a:r>
              <a:rPr lang="en-US" dirty="0" smtClean="0">
                <a:latin typeface="Times New Roman" panose="02020603050405020304" pitchFamily="18" charset="0"/>
                <a:cs typeface="Times New Roman" panose="02020603050405020304" pitchFamily="18" charset="0"/>
              </a:rPr>
              <a:t>Summarization can improve memory for prose by about 33%.</a:t>
            </a:r>
          </a:p>
          <a:p>
            <a:pPr>
              <a:lnSpc>
                <a:spcPct val="150000"/>
              </a:lnSpc>
            </a:pPr>
            <a:r>
              <a:rPr lang="en-US" dirty="0" smtClean="0">
                <a:latin typeface="Times New Roman" panose="02020603050405020304" pitchFamily="18" charset="0"/>
                <a:cs typeface="Times New Roman" panose="02020603050405020304" pitchFamily="18" charset="0"/>
              </a:rPr>
              <a:t>Summarization I effective for two reasons. First, summarizing requires students to attend to important concepts within the text and generate meaningful relationships between those concepts.</a:t>
            </a:r>
          </a:p>
          <a:p>
            <a:pPr>
              <a:lnSpc>
                <a:spcPct val="150000"/>
              </a:lnSpc>
            </a:pPr>
            <a:r>
              <a:rPr lang="en-US" dirty="0" smtClean="0">
                <a:latin typeface="Times New Roman" panose="02020603050405020304" pitchFamily="18" charset="0"/>
                <a:cs typeface="Times New Roman" panose="02020603050405020304" pitchFamily="18" charset="0"/>
              </a:rPr>
              <a:t>Secondly, since summarizing requires students to express the main ideas in their own words, there is deep processing in which students mentally manipulate the information. This improves the understanding of the students.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47181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Types of learning styles</a:t>
            </a:r>
            <a:br>
              <a:rPr lang="en-US" dirty="0" smtClean="0"/>
            </a:br>
            <a:r>
              <a:rPr lang="en-US" dirty="0" smtClean="0"/>
              <a:t>Visual learners</a:t>
            </a:r>
            <a:endParaRPr lang="en-US" dirty="0"/>
          </a:p>
        </p:txBody>
      </p:sp>
      <p:sp>
        <p:nvSpPr>
          <p:cNvPr id="3" name="Content Placeholder 2"/>
          <p:cNvSpPr>
            <a:spLocks noGrp="1"/>
          </p:cNvSpPr>
          <p:nvPr>
            <p:ph idx="1"/>
          </p:nvPr>
        </p:nvSpPr>
        <p:spPr/>
        <p:txBody>
          <a:bodyPr/>
          <a:lstStyle/>
          <a:p>
            <a:pPr>
              <a:lnSpc>
                <a:spcPct val="150000"/>
              </a:lnSpc>
            </a:pPr>
            <a:r>
              <a:rPr lang="en-US" dirty="0" smtClean="0">
                <a:latin typeface="Times New Roman" panose="02020603050405020304" pitchFamily="18" charset="0"/>
                <a:cs typeface="Times New Roman" panose="02020603050405020304" pitchFamily="18" charset="0"/>
              </a:rPr>
              <a:t>Visual learners prefer to see information and visualize the relationships between ideas.</a:t>
            </a:r>
          </a:p>
          <a:p>
            <a:pPr>
              <a:lnSpc>
                <a:spcPct val="150000"/>
              </a:lnSpc>
            </a:pPr>
            <a:r>
              <a:rPr lang="en-US" dirty="0" smtClean="0">
                <a:latin typeface="Times New Roman" panose="02020603050405020304" pitchFamily="18" charset="0"/>
                <a:cs typeface="Times New Roman" panose="02020603050405020304" pitchFamily="18" charset="0"/>
              </a:rPr>
              <a:t>A visual learner is also called a spatial learner and is an individual who learns best if there are visual aids around to guide the learning process.</a:t>
            </a:r>
          </a:p>
          <a:p>
            <a:pPr>
              <a:lnSpc>
                <a:spcPct val="150000"/>
              </a:lnSpc>
            </a:pPr>
            <a:r>
              <a:rPr lang="en-US" dirty="0" smtClean="0">
                <a:latin typeface="Times New Roman" panose="02020603050405020304" pitchFamily="18" charset="0"/>
                <a:cs typeface="Times New Roman" panose="02020603050405020304" pitchFamily="18" charset="0"/>
              </a:rPr>
              <a:t>Such learner learners best from diagrams, graphs, pictures, and graphs.</a:t>
            </a:r>
          </a:p>
          <a:p>
            <a:pPr>
              <a:lnSpc>
                <a:spcPct val="150000"/>
              </a:lnSpc>
            </a:pPr>
            <a:r>
              <a:rPr lang="en-US" dirty="0" smtClean="0">
                <a:latin typeface="Times New Roman" panose="02020603050405020304" pitchFamily="18" charset="0"/>
                <a:cs typeface="Times New Roman" panose="02020603050405020304" pitchFamily="18" charset="0"/>
              </a:rPr>
              <a:t>Such students are technically oriented and enter engineering and other practical fields.</a:t>
            </a:r>
          </a:p>
          <a:p>
            <a:pPr>
              <a:lnSpc>
                <a:spcPct val="150000"/>
              </a:lnSpc>
            </a:pPr>
            <a:r>
              <a:rPr lang="en-US" dirty="0" smtClean="0">
                <a:latin typeface="Times New Roman" panose="02020603050405020304" pitchFamily="18" charset="0"/>
                <a:cs typeface="Times New Roman" panose="02020603050405020304" pitchFamily="18" charset="0"/>
              </a:rPr>
              <a:t>Visual learners like observing things like pictures and diagrams in class.</a:t>
            </a:r>
          </a:p>
          <a:p>
            <a:pPr>
              <a:lnSpc>
                <a:spcPct val="150000"/>
              </a:lnSpc>
            </a:pPr>
            <a:r>
              <a:rPr lang="en-US" dirty="0" smtClean="0">
                <a:latin typeface="Times New Roman" panose="02020603050405020304" pitchFamily="18" charset="0"/>
                <a:cs typeface="Times New Roman" panose="02020603050405020304" pitchFamily="18" charset="0"/>
              </a:rPr>
              <a:t>They understand best when information is presented in a visual way.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3719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Auditory learning</a:t>
            </a:r>
            <a:endParaRPr lang="en-US" dirty="0"/>
          </a:p>
        </p:txBody>
      </p:sp>
      <p:sp>
        <p:nvSpPr>
          <p:cNvPr id="3" name="Content Placeholder 2"/>
          <p:cNvSpPr>
            <a:spLocks noGrp="1"/>
          </p:cNvSpPr>
          <p:nvPr>
            <p:ph idx="1"/>
          </p:nvPr>
        </p:nvSpPr>
        <p:spPr/>
        <p:txBody>
          <a:bodyPr/>
          <a:lstStyle/>
          <a:p>
            <a:pPr>
              <a:lnSpc>
                <a:spcPct val="150000"/>
              </a:lnSpc>
            </a:pPr>
            <a:r>
              <a:rPr lang="en-US" dirty="0" smtClean="0">
                <a:latin typeface="Times New Roman" panose="02020603050405020304" pitchFamily="18" charset="0"/>
                <a:cs typeface="Times New Roman" panose="02020603050405020304" pitchFamily="18" charset="0"/>
              </a:rPr>
              <a:t>Auditory learners  best understand new content through listening and speaking in situations such as lectures and group discussions.</a:t>
            </a:r>
          </a:p>
          <a:p>
            <a:pPr>
              <a:lnSpc>
                <a:spcPct val="150000"/>
              </a:lnSpc>
            </a:pPr>
            <a:r>
              <a:rPr lang="en-US" dirty="0" smtClean="0">
                <a:latin typeface="Times New Roman" panose="02020603050405020304" pitchFamily="18" charset="0"/>
                <a:cs typeface="Times New Roman" panose="02020603050405020304" pitchFamily="18" charset="0"/>
              </a:rPr>
              <a:t>Such students use repetition as a study technique and benefit from the use of mnemonic devices/</a:t>
            </a:r>
          </a:p>
          <a:p>
            <a:pPr>
              <a:lnSpc>
                <a:spcPct val="150000"/>
              </a:lnSpc>
            </a:pPr>
            <a:r>
              <a:rPr lang="en-US" dirty="0" smtClean="0">
                <a:latin typeface="Times New Roman" panose="02020603050405020304" pitchFamily="18" charset="0"/>
                <a:cs typeface="Times New Roman" panose="02020603050405020304" pitchFamily="18" charset="0"/>
              </a:rPr>
              <a:t>Auditory learners prefer to listen to a lecture than read written notes.</a:t>
            </a:r>
          </a:p>
          <a:p>
            <a:pPr>
              <a:lnSpc>
                <a:spcPct val="150000"/>
              </a:lnSpc>
            </a:pPr>
            <a:r>
              <a:rPr lang="en-US" dirty="0" smtClean="0">
                <a:latin typeface="Times New Roman" panose="02020603050405020304" pitchFamily="18" charset="0"/>
                <a:cs typeface="Times New Roman" panose="02020603050405020304" pitchFamily="18" charset="0"/>
              </a:rPr>
              <a:t>They also use their voices to reinforce new concepts and ideas.</a:t>
            </a:r>
          </a:p>
          <a:p>
            <a:pPr>
              <a:lnSpc>
                <a:spcPct val="150000"/>
              </a:lnSpc>
            </a:pPr>
            <a:r>
              <a:rPr lang="en-US" dirty="0" smtClean="0">
                <a:latin typeface="Times New Roman" panose="02020603050405020304" pitchFamily="18" charset="0"/>
                <a:cs typeface="Times New Roman" panose="02020603050405020304" pitchFamily="18" charset="0"/>
              </a:rPr>
              <a:t>They like to read out aloud to themselves and are not afraid to speak up in class and are great at explaining things verbally.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4400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Kinesthetic learning </a:t>
            </a:r>
            <a:endParaRPr lang="en-US" dirty="0"/>
          </a:p>
        </p:txBody>
      </p:sp>
      <p:sp>
        <p:nvSpPr>
          <p:cNvPr id="3" name="Content Placeholder 2"/>
          <p:cNvSpPr>
            <a:spLocks noGrp="1"/>
          </p:cNvSpPr>
          <p:nvPr>
            <p:ph idx="1"/>
          </p:nvPr>
        </p:nvSpPr>
        <p:spPr/>
        <p:txBody>
          <a:bodyPr>
            <a:normAutofit fontScale="92500" lnSpcReduction="10000"/>
          </a:bodyPr>
          <a:lstStyle/>
          <a:p>
            <a:pPr>
              <a:lnSpc>
                <a:spcPct val="150000"/>
              </a:lnSpc>
            </a:pPr>
            <a:r>
              <a:rPr lang="en-US" dirty="0" smtClean="0">
                <a:latin typeface="Times New Roman" panose="02020603050405020304" pitchFamily="18" charset="0"/>
                <a:cs typeface="Times New Roman" panose="02020603050405020304" pitchFamily="18" charset="0"/>
              </a:rPr>
              <a:t>Kinesthetic students best understand information through tactile representation of information.</a:t>
            </a:r>
          </a:p>
          <a:p>
            <a:pPr>
              <a:lnSpc>
                <a:spcPct val="150000"/>
              </a:lnSpc>
            </a:pPr>
            <a:r>
              <a:rPr lang="en-US" dirty="0" smtClean="0">
                <a:latin typeface="Times New Roman" panose="02020603050405020304" pitchFamily="18" charset="0"/>
                <a:cs typeface="Times New Roman" panose="02020603050405020304" pitchFamily="18" charset="0"/>
              </a:rPr>
              <a:t>They are hands-on learners and learn best through figuring things out by hand (Coffield </a:t>
            </a:r>
            <a:r>
              <a:rPr lang="en-US" dirty="0">
                <a:latin typeface="Times New Roman" panose="02020603050405020304" pitchFamily="18" charset="0"/>
                <a:cs typeface="Times New Roman" panose="02020603050405020304" pitchFamily="18" charset="0"/>
              </a:rPr>
              <a:t>et al., 2004</a:t>
            </a:r>
            <a:r>
              <a:rPr lang="en-US" dirty="0" smtClean="0">
                <a:latin typeface="Times New Roman" panose="02020603050405020304" pitchFamily="18" charset="0"/>
                <a:cs typeface="Times New Roman" panose="02020603050405020304" pitchFamily="18" charset="0"/>
              </a:rPr>
              <a:t>).</a:t>
            </a:r>
          </a:p>
          <a:p>
            <a:pPr>
              <a:lnSpc>
                <a:spcPct val="150000"/>
              </a:lnSpc>
            </a:pPr>
            <a:r>
              <a:rPr lang="en-US" dirty="0" smtClean="0">
                <a:latin typeface="Times New Roman" panose="02020603050405020304" pitchFamily="18" charset="0"/>
                <a:cs typeface="Times New Roman" panose="02020603050405020304" pitchFamily="18" charset="0"/>
              </a:rPr>
              <a:t>A kinesthetic learner learns best by actually doing something (experimenting).</a:t>
            </a:r>
          </a:p>
          <a:p>
            <a:pPr>
              <a:lnSpc>
                <a:spcPct val="150000"/>
              </a:lnSpc>
            </a:pPr>
            <a:r>
              <a:rPr lang="en-US" dirty="0" smtClean="0">
                <a:latin typeface="Times New Roman" panose="02020603050405020304" pitchFamily="18" charset="0"/>
                <a:cs typeface="Times New Roman" panose="02020603050405020304" pitchFamily="18" charset="0"/>
              </a:rPr>
              <a:t>Such students are scientific and must interact with objects in order to learn about them in the best way possible.</a:t>
            </a:r>
          </a:p>
          <a:p>
            <a:pPr>
              <a:lnSpc>
                <a:spcPct val="150000"/>
              </a:lnSpc>
            </a:pPr>
            <a:r>
              <a:rPr lang="en-US" dirty="0" smtClean="0">
                <a:latin typeface="Times New Roman" panose="02020603050405020304" pitchFamily="18" charset="0"/>
                <a:cs typeface="Times New Roman" panose="02020603050405020304" pitchFamily="18" charset="0"/>
              </a:rPr>
              <a:t>Kinesthetic students pursue careers leading to arts, manufacturing, or creative fields such as farming, surgery, acting and dancing.</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5965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Interpersonal </a:t>
            </a:r>
            <a:endParaRPr lang="en-US" dirty="0"/>
          </a:p>
        </p:txBody>
      </p:sp>
      <p:sp>
        <p:nvSpPr>
          <p:cNvPr id="3" name="Content Placeholder 2"/>
          <p:cNvSpPr>
            <a:spLocks noGrp="1"/>
          </p:cNvSpPr>
          <p:nvPr>
            <p:ph idx="1"/>
          </p:nvPr>
        </p:nvSpPr>
        <p:spPr/>
        <p:txBody>
          <a:bodyPr/>
          <a:lstStyle/>
          <a:p>
            <a:pPr>
              <a:lnSpc>
                <a:spcPct val="150000"/>
              </a:lnSpc>
            </a:pPr>
            <a:r>
              <a:rPr lang="en-US" dirty="0" smtClean="0">
                <a:latin typeface="Times New Roman" panose="02020603050405020304" pitchFamily="18" charset="0"/>
                <a:cs typeface="Times New Roman" panose="02020603050405020304" pitchFamily="18" charset="0"/>
              </a:rPr>
              <a:t>An interpersonal learner is one who learns by relating to others.</a:t>
            </a:r>
          </a:p>
          <a:p>
            <a:pPr>
              <a:lnSpc>
                <a:spcPct val="150000"/>
              </a:lnSpc>
            </a:pPr>
            <a:r>
              <a:rPr lang="en-US" dirty="0" smtClean="0">
                <a:latin typeface="Times New Roman" panose="02020603050405020304" pitchFamily="18" charset="0"/>
                <a:cs typeface="Times New Roman" panose="02020603050405020304" pitchFamily="18" charset="0"/>
              </a:rPr>
              <a:t>Such people share stories, work best in teams and compare their ideas to those of others</a:t>
            </a:r>
            <a:r>
              <a:rPr lang="de-DE" dirty="0" smtClean="0">
                <a:latin typeface="Times New Roman" panose="02020603050405020304" pitchFamily="18" charset="0"/>
                <a:cs typeface="Times New Roman" panose="02020603050405020304" pitchFamily="18" charset="0"/>
              </a:rPr>
              <a:t> (Kolb </a:t>
            </a:r>
            <a:r>
              <a:rPr lang="de-DE" dirty="0">
                <a:latin typeface="Times New Roman" panose="02020603050405020304" pitchFamily="18" charset="0"/>
                <a:cs typeface="Times New Roman" panose="02020603050405020304" pitchFamily="18" charset="0"/>
              </a:rPr>
              <a:t>&amp; </a:t>
            </a:r>
            <a:r>
              <a:rPr lang="de-DE" dirty="0" smtClean="0">
                <a:latin typeface="Times New Roman" panose="02020603050405020304" pitchFamily="18" charset="0"/>
                <a:cs typeface="Times New Roman" panose="02020603050405020304" pitchFamily="18" charset="0"/>
              </a:rPr>
              <a:t>Kolb, 2005</a:t>
            </a:r>
            <a:r>
              <a:rPr lang="de-DE"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lnSpc>
                <a:spcPct val="150000"/>
              </a:lnSpc>
            </a:pPr>
            <a:r>
              <a:rPr lang="en-US" dirty="0" smtClean="0">
                <a:latin typeface="Times New Roman" panose="02020603050405020304" pitchFamily="18" charset="0"/>
                <a:cs typeface="Times New Roman" panose="02020603050405020304" pitchFamily="18" charset="0"/>
              </a:rPr>
              <a:t>Interpersonal learners are good leaders, and team players</a:t>
            </a:r>
          </a:p>
          <a:p>
            <a:pPr>
              <a:lnSpc>
                <a:spcPct val="150000"/>
              </a:lnSpc>
            </a:pPr>
            <a:r>
              <a:rPr lang="en-US" dirty="0" smtClean="0">
                <a:latin typeface="Times New Roman" panose="02020603050405020304" pitchFamily="18" charset="0"/>
                <a:cs typeface="Times New Roman" panose="02020603050405020304" pitchFamily="18" charset="0"/>
              </a:rPr>
              <a:t>They take positions in psychology or social science fields.</a:t>
            </a:r>
          </a:p>
          <a:p>
            <a:pPr>
              <a:lnSpc>
                <a:spcPct val="150000"/>
              </a:lnSpc>
            </a:pPr>
            <a:r>
              <a:rPr lang="en-US" dirty="0" smtClean="0">
                <a:latin typeface="Times New Roman" panose="02020603050405020304" pitchFamily="18" charset="0"/>
                <a:cs typeface="Times New Roman" panose="02020603050405020304" pitchFamily="18" charset="0"/>
              </a:rPr>
              <a:t>Such people learn in groups or with other people.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6022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Intrapersonal learners</a:t>
            </a:r>
            <a:endParaRPr lang="en-US" dirty="0"/>
          </a:p>
        </p:txBody>
      </p:sp>
      <p:sp>
        <p:nvSpPr>
          <p:cNvPr id="3" name="Content Placeholder 2"/>
          <p:cNvSpPr>
            <a:spLocks noGrp="1"/>
          </p:cNvSpPr>
          <p:nvPr>
            <p:ph idx="1"/>
          </p:nvPr>
        </p:nvSpPr>
        <p:spPr/>
        <p:txBody>
          <a:bodyPr/>
          <a:lstStyle/>
          <a:p>
            <a:pPr>
              <a:lnSpc>
                <a:spcPct val="150000"/>
              </a:lnSpc>
            </a:pPr>
            <a:r>
              <a:rPr lang="en-US" dirty="0" smtClean="0">
                <a:latin typeface="Times New Roman" panose="02020603050405020304" pitchFamily="18" charset="0"/>
                <a:cs typeface="Times New Roman" panose="02020603050405020304" pitchFamily="18" charset="0"/>
              </a:rPr>
              <a:t>The intrapersonal learner works and learns best when they are alone.</a:t>
            </a:r>
          </a:p>
          <a:p>
            <a:pPr>
              <a:lnSpc>
                <a:spcPct val="150000"/>
              </a:lnSpc>
            </a:pPr>
            <a:r>
              <a:rPr lang="en-US" dirty="0" smtClean="0">
                <a:latin typeface="Times New Roman" panose="02020603050405020304" pitchFamily="18" charset="0"/>
                <a:cs typeface="Times New Roman" panose="02020603050405020304" pitchFamily="18" charset="0"/>
              </a:rPr>
              <a:t>They are introverts by nature (Schmeck, 2013</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lnSpc>
                <a:spcPct val="150000"/>
              </a:lnSpc>
            </a:pPr>
            <a:r>
              <a:rPr lang="en-US" dirty="0" smtClean="0">
                <a:latin typeface="Times New Roman" panose="02020603050405020304" pitchFamily="18" charset="0"/>
                <a:cs typeface="Times New Roman" panose="02020603050405020304" pitchFamily="18" charset="0"/>
              </a:rPr>
              <a:t>They set challenging yet achievable goals .</a:t>
            </a:r>
          </a:p>
          <a:p>
            <a:pPr>
              <a:lnSpc>
                <a:spcPct val="150000"/>
              </a:lnSpc>
            </a:pPr>
            <a:r>
              <a:rPr lang="en-US" dirty="0" smtClean="0">
                <a:latin typeface="Times New Roman" panose="02020603050405020304" pitchFamily="18" charset="0"/>
                <a:cs typeface="Times New Roman" panose="02020603050405020304" pitchFamily="18" charset="0"/>
              </a:rPr>
              <a:t>They are motivated by internal forces, rather than external ones.</a:t>
            </a:r>
          </a:p>
          <a:p>
            <a:pPr>
              <a:lnSpc>
                <a:spcPct val="150000"/>
              </a:lnSpc>
            </a:pPr>
            <a:r>
              <a:rPr lang="en-US" dirty="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hey are mainly entrepreneurs and business owners.</a:t>
            </a:r>
          </a:p>
          <a:p>
            <a:pPr>
              <a:lnSpc>
                <a:spcPct val="150000"/>
              </a:lnSpc>
            </a:pPr>
            <a:r>
              <a:rPr lang="en-US" dirty="0" smtClean="0">
                <a:latin typeface="Times New Roman" panose="02020603050405020304" pitchFamily="18" charset="0"/>
                <a:cs typeface="Times New Roman" panose="02020603050405020304" pitchFamily="18" charset="0"/>
              </a:rPr>
              <a:t>They works as librarians, and industries that allow them to work without direct supervision.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6747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Rhythmic or musical learner</a:t>
            </a:r>
            <a:endParaRPr lang="en-US" dirty="0"/>
          </a:p>
        </p:txBody>
      </p:sp>
      <p:sp>
        <p:nvSpPr>
          <p:cNvPr id="3" name="Content Placeholder 2"/>
          <p:cNvSpPr>
            <a:spLocks noGrp="1"/>
          </p:cNvSpPr>
          <p:nvPr>
            <p:ph idx="1"/>
          </p:nvPr>
        </p:nvSpPr>
        <p:spPr/>
        <p:txBody>
          <a:bodyPr/>
          <a:lstStyle/>
          <a:p>
            <a:pPr>
              <a:lnSpc>
                <a:spcPct val="150000"/>
              </a:lnSpc>
            </a:pPr>
            <a:r>
              <a:rPr lang="en-US" dirty="0" smtClean="0">
                <a:latin typeface="Times New Roman" panose="02020603050405020304" pitchFamily="18" charset="0"/>
                <a:cs typeface="Times New Roman" panose="02020603050405020304" pitchFamily="18" charset="0"/>
              </a:rPr>
              <a:t>A musical or rhythmic learner learns using  melody or rhythm.</a:t>
            </a:r>
          </a:p>
          <a:p>
            <a:pPr>
              <a:lnSpc>
                <a:spcPct val="150000"/>
              </a:lnSpc>
            </a:pPr>
            <a:r>
              <a:rPr lang="en-US" dirty="0" smtClean="0">
                <a:latin typeface="Times New Roman" panose="02020603050405020304" pitchFamily="18" charset="0"/>
                <a:cs typeface="Times New Roman" panose="02020603050405020304" pitchFamily="18" charset="0"/>
              </a:rPr>
              <a:t>This would be like a musician learning how to play by listening to a piece of music who hears, betas in his head and on the street from arbitrary sources before putting it together in the studio.</a:t>
            </a:r>
          </a:p>
          <a:p>
            <a:endParaRPr lang="en-US" dirty="0"/>
          </a:p>
        </p:txBody>
      </p:sp>
    </p:spTree>
    <p:extLst>
      <p:ext uri="{BB962C8B-B14F-4D97-AF65-F5344CB8AC3E}">
        <p14:creationId xmlns:p14="http://schemas.microsoft.com/office/powerpoint/2010/main" val="3611326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Logical or mathematical learner </a:t>
            </a:r>
            <a:endParaRPr lang="en-US" dirty="0"/>
          </a:p>
        </p:txBody>
      </p:sp>
      <p:sp>
        <p:nvSpPr>
          <p:cNvPr id="3" name="Content Placeholder 2"/>
          <p:cNvSpPr>
            <a:spLocks noGrp="1"/>
          </p:cNvSpPr>
          <p:nvPr>
            <p:ph idx="1"/>
          </p:nvPr>
        </p:nvSpPr>
        <p:spPr/>
        <p:txBody>
          <a:bodyPr/>
          <a:lstStyle/>
          <a:p>
            <a:pPr>
              <a:lnSpc>
                <a:spcPct val="150000"/>
              </a:lnSpc>
            </a:pPr>
            <a:r>
              <a:rPr lang="en-US" dirty="0" smtClean="0">
                <a:latin typeface="Times New Roman" panose="02020603050405020304" pitchFamily="18" charset="0"/>
                <a:cs typeface="Times New Roman" panose="02020603050405020304" pitchFamily="18" charset="0"/>
              </a:rPr>
              <a:t>The logical or mathematical learner has to categorize or must classify things.</a:t>
            </a:r>
          </a:p>
          <a:p>
            <a:pPr>
              <a:lnSpc>
                <a:spcPct val="150000"/>
              </a:lnSpc>
            </a:pPr>
            <a:r>
              <a:rPr lang="en-US" dirty="0" smtClean="0">
                <a:latin typeface="Times New Roman" panose="02020603050405020304" pitchFamily="18" charset="0"/>
                <a:cs typeface="Times New Roman" panose="02020603050405020304" pitchFamily="18" charset="0"/>
              </a:rPr>
              <a:t>These leaners relationships or patterns equations and numbers .</a:t>
            </a:r>
          </a:p>
          <a:p>
            <a:pPr>
              <a:lnSpc>
                <a:spcPct val="150000"/>
              </a:lnSpc>
            </a:pPr>
            <a:r>
              <a:rPr lang="en-US" dirty="0" smtClean="0">
                <a:latin typeface="Times New Roman" panose="02020603050405020304" pitchFamily="18" charset="0"/>
                <a:cs typeface="Times New Roman" panose="02020603050405020304" pitchFamily="18" charset="0"/>
              </a:rPr>
              <a:t>Such students are mathematicians, engineers scientists and other technical professions (Felder </a:t>
            </a:r>
            <a:r>
              <a:rPr lang="en-US" dirty="0">
                <a:latin typeface="Times New Roman" panose="02020603050405020304" pitchFamily="18" charset="0"/>
                <a:cs typeface="Times New Roman" panose="02020603050405020304" pitchFamily="18" charset="0"/>
              </a:rPr>
              <a:t>&amp; Silverman,1988). </a:t>
            </a:r>
            <a:endParaRPr lang="en-US" dirty="0" smtClean="0">
              <a:latin typeface="Times New Roman" panose="02020603050405020304" pitchFamily="18" charset="0"/>
              <a:cs typeface="Times New Roman" panose="02020603050405020304" pitchFamily="18" charset="0"/>
            </a:endParaRPr>
          </a:p>
          <a:p>
            <a:pPr>
              <a:lnSpc>
                <a:spcPct val="150000"/>
              </a:lnSpc>
            </a:pPr>
            <a:r>
              <a:rPr lang="en-US" dirty="0" smtClean="0">
                <a:latin typeface="Times New Roman" panose="02020603050405020304" pitchFamily="18" charset="0"/>
                <a:cs typeface="Times New Roman" panose="02020603050405020304" pitchFamily="18" charset="0"/>
              </a:rPr>
              <a:t>Such students prefer using logic reasoning and systems.</a:t>
            </a:r>
          </a:p>
          <a:p>
            <a:pPr>
              <a:lnSpc>
                <a:spcPct val="150000"/>
              </a:lnSpc>
            </a:pPr>
            <a:r>
              <a:rPr lang="en-US" dirty="0" smtClean="0">
                <a:latin typeface="Times New Roman" panose="02020603050405020304" pitchFamily="18" charset="0"/>
                <a:cs typeface="Times New Roman" panose="02020603050405020304" pitchFamily="18" charset="0"/>
              </a:rPr>
              <a:t>This learning style will also enable me to achieve my dream of becoming a surgeon.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7303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My preferred learning style</a:t>
            </a:r>
            <a:endParaRPr lang="en-US" dirty="0"/>
          </a:p>
        </p:txBody>
      </p:sp>
      <p:sp>
        <p:nvSpPr>
          <p:cNvPr id="3" name="Content Placeholder 2"/>
          <p:cNvSpPr>
            <a:spLocks noGrp="1"/>
          </p:cNvSpPr>
          <p:nvPr>
            <p:ph idx="1"/>
          </p:nvPr>
        </p:nvSpPr>
        <p:spPr/>
        <p:txBody>
          <a:bodyPr/>
          <a:lstStyle/>
          <a:p>
            <a:pPr>
              <a:lnSpc>
                <a:spcPct val="150000"/>
              </a:lnSpc>
            </a:pPr>
            <a:r>
              <a:rPr lang="en-US" dirty="0" smtClean="0">
                <a:latin typeface="Times New Roman" panose="02020603050405020304" pitchFamily="18" charset="0"/>
                <a:cs typeface="Times New Roman" panose="02020603050405020304" pitchFamily="18" charset="0"/>
              </a:rPr>
              <a:t>My preferred learning style is kinesthetic style. </a:t>
            </a:r>
          </a:p>
          <a:p>
            <a:pPr>
              <a:lnSpc>
                <a:spcPct val="150000"/>
              </a:lnSpc>
            </a:pPr>
            <a:r>
              <a:rPr lang="en-US" dirty="0" smtClean="0">
                <a:latin typeface="Times New Roman" panose="02020603050405020304" pitchFamily="18" charset="0"/>
                <a:cs typeface="Times New Roman" panose="02020603050405020304" pitchFamily="18" charset="0"/>
              </a:rPr>
              <a:t>I prefer this learning style because it helps me to understand things better and with ease.</a:t>
            </a:r>
          </a:p>
          <a:p>
            <a:pPr>
              <a:lnSpc>
                <a:spcPct val="150000"/>
              </a:lnSpc>
            </a:pPr>
            <a:r>
              <a:rPr lang="en-US" dirty="0" smtClean="0">
                <a:latin typeface="Times New Roman" panose="02020603050405020304" pitchFamily="18" charset="0"/>
                <a:cs typeface="Times New Roman" panose="02020603050405020304" pitchFamily="18" charset="0"/>
              </a:rPr>
              <a:t>When I practically do things, it is very difficult for me to forget.</a:t>
            </a:r>
          </a:p>
          <a:p>
            <a:pPr>
              <a:lnSpc>
                <a:spcPct val="150000"/>
              </a:lnSpc>
            </a:pPr>
            <a:r>
              <a:rPr lang="en-US" dirty="0" smtClean="0">
                <a:latin typeface="Times New Roman" panose="02020603050405020304" pitchFamily="18" charset="0"/>
                <a:cs typeface="Times New Roman" panose="02020603050405020304" pitchFamily="18" charset="0"/>
              </a:rPr>
              <a:t>Since this style is experimental and based on experience, I will use it to secure my academic success at CSU.</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1919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normAutofit fontScale="92500" lnSpcReduction="10000"/>
          </a:bodyPr>
          <a:lstStyle/>
          <a:p>
            <a:pPr>
              <a:lnSpc>
                <a:spcPct val="150000"/>
              </a:lnSpc>
            </a:pPr>
            <a:r>
              <a:rPr lang="en-US" dirty="0">
                <a:latin typeface="Times New Roman" panose="02020603050405020304" pitchFamily="18" charset="0"/>
                <a:cs typeface="Times New Roman" panose="02020603050405020304" pitchFamily="18" charset="0"/>
              </a:rPr>
              <a:t>Coffield, F., Moseley, D., Hall, E., &amp; </a:t>
            </a:r>
            <a:r>
              <a:rPr lang="en-US" dirty="0" err="1">
                <a:latin typeface="Times New Roman" panose="02020603050405020304" pitchFamily="18" charset="0"/>
                <a:cs typeface="Times New Roman" panose="02020603050405020304" pitchFamily="18" charset="0"/>
              </a:rPr>
              <a:t>Ecclestone</a:t>
            </a:r>
            <a:r>
              <a:rPr lang="en-US" dirty="0">
                <a:latin typeface="Times New Roman" panose="02020603050405020304" pitchFamily="18" charset="0"/>
                <a:cs typeface="Times New Roman" panose="02020603050405020304" pitchFamily="18" charset="0"/>
              </a:rPr>
              <a:t>, K. (2004). Learning styles and pedagogy in post-16 learning: A systematic and critical review.</a:t>
            </a:r>
          </a:p>
          <a:p>
            <a:pPr>
              <a:lnSpc>
                <a:spcPct val="150000"/>
              </a:lnSpc>
            </a:pPr>
            <a:r>
              <a:rPr lang="en-US" dirty="0">
                <a:latin typeface="Times New Roman" panose="02020603050405020304" pitchFamily="18" charset="0"/>
                <a:cs typeface="Times New Roman" panose="02020603050405020304" pitchFamily="18" charset="0"/>
              </a:rPr>
              <a:t>Felder, R. M., &amp; Silverman, L. K. (1988). Learning and teaching styles in engineering education. Engineering education, 78(7), 674-681.</a:t>
            </a:r>
          </a:p>
          <a:p>
            <a:pPr>
              <a:lnSpc>
                <a:spcPct val="150000"/>
              </a:lnSpc>
            </a:pPr>
            <a:r>
              <a:rPr lang="en-US" dirty="0">
                <a:latin typeface="Times New Roman" panose="02020603050405020304" pitchFamily="18" charset="0"/>
                <a:cs typeface="Times New Roman" panose="02020603050405020304" pitchFamily="18" charset="0"/>
              </a:rPr>
              <a:t>Kolb, A. Y., &amp; Kolb, D. A. (2005). Learning styles and learning spaces: Enhancing experiential learning in higher education. Academy of management learning &amp; education, 4(2), 193-212.</a:t>
            </a:r>
          </a:p>
          <a:p>
            <a:pPr>
              <a:lnSpc>
                <a:spcPct val="150000"/>
              </a:lnSpc>
            </a:pPr>
            <a:r>
              <a:rPr lang="en-US" dirty="0">
                <a:latin typeface="Times New Roman" panose="02020603050405020304" pitchFamily="18" charset="0"/>
                <a:cs typeface="Times New Roman" panose="02020603050405020304" pitchFamily="18" charset="0"/>
              </a:rPr>
              <a:t>Schmeck, R. R. (Ed.). (2013). Learning strategies and learning styles. Springer Science &amp; Business Media.</a:t>
            </a:r>
          </a:p>
        </p:txBody>
      </p:sp>
    </p:spTree>
    <p:extLst>
      <p:ext uri="{BB962C8B-B14F-4D97-AF65-F5344CB8AC3E}">
        <p14:creationId xmlns:p14="http://schemas.microsoft.com/office/powerpoint/2010/main" val="241799822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375</TotalTime>
  <Words>1387</Words>
  <Application>Microsoft Office PowerPoint</Application>
  <PresentationFormat>Widescreen</PresentationFormat>
  <Paragraphs>88</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Times New Roman</vt:lpstr>
      <vt:lpstr>Trebuchet MS</vt:lpstr>
      <vt:lpstr>Wingdings 3</vt:lpstr>
      <vt:lpstr>Facet</vt:lpstr>
      <vt:lpstr>Learning Styles and strategies  Student’s Name institutional Affiliation </vt:lpstr>
      <vt:lpstr>Introduction </vt:lpstr>
      <vt:lpstr> How memory relates to learning new information </vt:lpstr>
      <vt:lpstr>Reading strategies Representative Imagery</vt:lpstr>
      <vt:lpstr>Elaborative interrogation </vt:lpstr>
      <vt:lpstr>Acronyms </vt:lpstr>
      <vt:lpstr>Summarizing </vt:lpstr>
      <vt:lpstr>Types of learning styles Visual learners</vt:lpstr>
      <vt:lpstr>Auditory learning</vt:lpstr>
      <vt:lpstr>Kinesthetic learning </vt:lpstr>
      <vt:lpstr>Interpersonal </vt:lpstr>
      <vt:lpstr>Intrapersonal learners</vt:lpstr>
      <vt:lpstr>Rhythmic or musical learner</vt:lpstr>
      <vt:lpstr>Logical or mathematical learner </vt:lpstr>
      <vt:lpstr>My preferred learning style</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HENRY</dc:creator>
  <cp:lastModifiedBy>HENRY</cp:lastModifiedBy>
  <cp:revision>21</cp:revision>
  <dcterms:created xsi:type="dcterms:W3CDTF">2019-06-25T12:57:07Z</dcterms:created>
  <dcterms:modified xsi:type="dcterms:W3CDTF">2019-06-25T19:12:12Z</dcterms:modified>
</cp:coreProperties>
</file>